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F64D87-C3E5-4631-A1A1-E0573C59711D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8EFA28-CB54-41AF-AFCE-2FE270995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75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612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658868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522415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937" y="0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612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658868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522415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8829965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5887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31774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9766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63547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29434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61208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658868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522415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937" y="8829965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 smtClean="0"/>
              <a:pPr algn="r">
                <a:buClr>
                  <a:srgbClr val="000000"/>
                </a:buClr>
                <a:buSzPct val="25000"/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392564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3970937" y="8829965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12</a:t>
            </a:fld>
            <a:endParaRPr lang="en-US" sz="120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234" name="Shape 2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970937" y="8829965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2</a:t>
            </a:fld>
            <a:endParaRPr lang="en-US" sz="1200"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3970937" y="8829965"/>
            <a:ext cx="3037839" cy="46482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b" anchorCtr="0">
            <a:noAutofit/>
          </a:bodyPr>
          <a:lstStyle/>
          <a:p>
            <a:pPr algn="r">
              <a:buClr>
                <a:srgbClr val="000000"/>
              </a:buClr>
              <a:buSzPct val="25000"/>
            </a:pPr>
            <a:fld id="{00000000-1234-1234-1234-123412341234}" type="slidenum">
              <a:rPr lang="en-US" sz="1200"/>
              <a:pPr algn="r">
                <a:buClr>
                  <a:srgbClr val="000000"/>
                </a:buClr>
                <a:buSzPct val="25000"/>
              </a:pPr>
              <a:t>9</a:t>
            </a:fld>
            <a:endParaRPr lang="en-US" sz="1200"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34721" y="4415790"/>
            <a:ext cx="5140959" cy="4183380"/>
          </a:xfrm>
          <a:prstGeom prst="rect">
            <a:avLst/>
          </a:prstGeom>
          <a:noFill/>
          <a:ln>
            <a:noFill/>
          </a:ln>
        </p:spPr>
        <p:txBody>
          <a:bodyPr lIns="93162" tIns="46568" rIns="93162" bIns="46568" anchor="t" anchorCtr="0">
            <a:noAutofit/>
          </a:bodyPr>
          <a:lstStyle/>
          <a:p>
            <a:pPr>
              <a:buSzPct val="25000"/>
            </a:pPr>
            <a:endParaRPr/>
          </a:p>
          <a:p>
            <a:pPr>
              <a:buSzPct val="25000"/>
            </a:pPr>
            <a:endParaRPr/>
          </a:p>
          <a:p>
            <a:pPr>
              <a:buSzPct val="25000"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2133600" y="1371600"/>
            <a:ext cx="64769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5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2133600" y="3733800"/>
            <a:ext cx="64769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2209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3622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905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844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51054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1844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14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5105400" y="1905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5400000">
            <a:off x="4743449" y="2228849"/>
            <a:ext cx="58292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1162050" y="552449"/>
            <a:ext cx="58292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 rot="5400000">
            <a:off x="2971799" y="457199"/>
            <a:ext cx="4114800" cy="701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Noto Sans Symbols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1905000" y="1219200"/>
            <a:ext cx="0" cy="2057400"/>
          </a:xfrm>
          <a:prstGeom prst="straightConnector1">
            <a:avLst/>
          </a:prstGeom>
          <a:noFill/>
          <a:ln w="34925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" name="Shape 11"/>
          <p:cNvSpPr/>
          <p:nvPr/>
        </p:nvSpPr>
        <p:spPr>
          <a:xfrm>
            <a:off x="163511" y="2103436"/>
            <a:ext cx="347662" cy="347662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39775" y="2105025"/>
            <a:ext cx="349250" cy="3476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1317625" y="2105025"/>
            <a:ext cx="347662" cy="34766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7086600" y="6248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810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2209800" y="62484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  <a:defRPr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66294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" name="Shape 31"/>
          <p:cNvCxnSpPr/>
          <p:nvPr/>
        </p:nvCxnSpPr>
        <p:spPr>
          <a:xfrm rot="10800000">
            <a:off x="1371600" y="304799"/>
            <a:ext cx="0" cy="12954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" name="Shape 32"/>
          <p:cNvSpPr/>
          <p:nvPr/>
        </p:nvSpPr>
        <p:spPr>
          <a:xfrm>
            <a:off x="152400" y="838200"/>
            <a:ext cx="228600" cy="228600"/>
          </a:xfrm>
          <a:prstGeom prst="ellipse">
            <a:avLst/>
          </a:pr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2362200" y="1524000"/>
            <a:ext cx="5943600" cy="146526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Mousetrap Cars </a:t>
            </a:r>
          </a:p>
        </p:txBody>
      </p:sp>
      <p:pic>
        <p:nvPicPr>
          <p:cNvPr id="110" name="Shape 110" descr="L_MTV-NE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4495800"/>
            <a:ext cx="2595562" cy="219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Length of the Snapper Arm and the String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4724400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Long snapper arms and short snapper arms release the same amount of energy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difference lies in the rate at which the energy is released (power output)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cars</a:t>
            </a: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try a long arm.  Longer arms will provide less force, but more distance.</a:t>
            </a: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With a longer arm, more string will be pulled off the axle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causes the wheels to turn more times and allows the vehicle to cover more distance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1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cars</a:t>
            </a:r>
            <a:r>
              <a:rPr lang="en-US"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try a shorter arm.  Shorter arms will provide more force and power output, but less distance.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These cars need the power to get up the ramp!</a:t>
            </a:r>
          </a:p>
        </p:txBody>
      </p:sp>
      <p:pic>
        <p:nvPicPr>
          <p:cNvPr id="182" name="Shape 182" descr="mousetrap car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2514600"/>
            <a:ext cx="2587625" cy="3309937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Shape 183"/>
          <p:cNvSpPr txBox="1"/>
          <p:nvPr/>
        </p:nvSpPr>
        <p:spPr>
          <a:xfrm>
            <a:off x="6324600" y="5867400"/>
            <a:ext cx="2438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sp>
        <p:nvSpPr>
          <p:cNvPr id="184" name="Shape 184"/>
          <p:cNvSpPr/>
          <p:nvPr/>
        </p:nvSpPr>
        <p:spPr>
          <a:xfrm>
            <a:off x="8305800" y="1905000"/>
            <a:ext cx="381000" cy="11239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/>
          <p:nvPr/>
        </p:nvSpPr>
        <p:spPr>
          <a:xfrm rot="5400000">
            <a:off x="7981949" y="2324100"/>
            <a:ext cx="1028700" cy="19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7391400" y="1447800"/>
            <a:ext cx="381000" cy="11239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chemeClr val="dk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 txBox="1"/>
          <p:nvPr/>
        </p:nvSpPr>
        <p:spPr>
          <a:xfrm rot="5400000">
            <a:off x="7067549" y="1866900"/>
            <a:ext cx="1028700" cy="19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Length of the Snapper Arm and the String (cont.)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251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all cars, the lever arm should just reach the drive axle when it’s in the ready position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When the string is wound, the place where the string is attached to the snapper arm should be above the drive axle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1818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will maximize your torque as your car takes off (maximum torque occurs when your lever arm and string form a 90</a:t>
            </a: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° angle)</a:t>
            </a:r>
          </a:p>
        </p:txBody>
      </p:sp>
      <p:pic>
        <p:nvPicPr>
          <p:cNvPr id="194" name="Shape 194" descr="mousetrap cars4b"/>
          <p:cNvPicPr preferRelativeResize="0"/>
          <p:nvPr/>
        </p:nvPicPr>
        <p:blipFill rotWithShape="1">
          <a:blip r:embed="rId3">
            <a:alphaModFix/>
          </a:blip>
          <a:srcRect t="6666" b="3333"/>
          <a:stretch/>
        </p:blipFill>
        <p:spPr>
          <a:xfrm>
            <a:off x="2438400" y="4419600"/>
            <a:ext cx="5029199" cy="205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Shape 195"/>
          <p:cNvSpPr txBox="1"/>
          <p:nvPr/>
        </p:nvSpPr>
        <p:spPr>
          <a:xfrm>
            <a:off x="2133600" y="6400800"/>
            <a:ext cx="54863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1219200" y="4724400"/>
            <a:ext cx="12954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Correct length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7010400" y="4724400"/>
            <a:ext cx="15240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Too long!</a:t>
            </a:r>
          </a:p>
        </p:txBody>
      </p:sp>
      <p:cxnSp>
        <p:nvCxnSpPr>
          <p:cNvPr id="198" name="Shape 198"/>
          <p:cNvCxnSpPr/>
          <p:nvPr/>
        </p:nvCxnSpPr>
        <p:spPr>
          <a:xfrm>
            <a:off x="2286000" y="5181600"/>
            <a:ext cx="609599" cy="76199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99" name="Shape 199"/>
          <p:cNvCxnSpPr/>
          <p:nvPr/>
        </p:nvCxnSpPr>
        <p:spPr>
          <a:xfrm flipH="1">
            <a:off x="6857999" y="5105400"/>
            <a:ext cx="457200" cy="609599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Length of the Snapper Arm and the String (cont.)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228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string length should be a little shorter than the distance from the lever arm to the drive axle when the trap is in the relaxed position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will allow the string to release from the hook– and prevent tangles!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1905000" y="6324600"/>
            <a:ext cx="54863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pic>
        <p:nvPicPr>
          <p:cNvPr id="208" name="Shape 208" descr="pic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90800" y="4038600"/>
            <a:ext cx="4306887" cy="213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Placement of the Mousetrap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391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cars</a:t>
            </a: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place the trap farther from the drive axle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You’ll sacrifice pulling force, but get more distance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cars</a:t>
            </a: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place the trap closer to the drive axle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You’ll sacrifice distance, but get more pulling force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1B0EB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rgbClr val="1B0EB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2600" b="0" i="0" u="none" strike="noStrike" cap="none">
              <a:solidFill>
                <a:srgbClr val="1B0EB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Shape 215"/>
          <p:cNvSpPr txBox="1"/>
          <p:nvPr/>
        </p:nvSpPr>
        <p:spPr>
          <a:xfrm>
            <a:off x="1600200" y="6400800"/>
            <a:ext cx="5943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1447800" y="3962400"/>
            <a:ext cx="7620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Drive axle</a:t>
            </a:r>
          </a:p>
        </p:txBody>
      </p:sp>
      <p:pic>
        <p:nvPicPr>
          <p:cNvPr id="217" name="Shape 217" descr="mousetrap cars4ab"/>
          <p:cNvPicPr preferRelativeResize="0"/>
          <p:nvPr/>
        </p:nvPicPr>
        <p:blipFill rotWithShape="1">
          <a:blip r:embed="rId3">
            <a:alphaModFix/>
          </a:blip>
          <a:srcRect t="13662" b="4068"/>
          <a:stretch/>
        </p:blipFill>
        <p:spPr>
          <a:xfrm>
            <a:off x="2438400" y="4267200"/>
            <a:ext cx="4597399" cy="21240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8" name="Shape 218"/>
          <p:cNvCxnSpPr/>
          <p:nvPr/>
        </p:nvCxnSpPr>
        <p:spPr>
          <a:xfrm>
            <a:off x="2057400" y="4343400"/>
            <a:ext cx="1143000" cy="762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sp>
        <p:nvSpPr>
          <p:cNvPr id="219" name="Shape 219"/>
          <p:cNvSpPr txBox="1"/>
          <p:nvPr/>
        </p:nvSpPr>
        <p:spPr>
          <a:xfrm>
            <a:off x="5562600" y="4038600"/>
            <a:ext cx="2362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placement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3581400" y="3657600"/>
            <a:ext cx="2362200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placement</a:t>
            </a:r>
          </a:p>
        </p:txBody>
      </p:sp>
      <p:cxnSp>
        <p:nvCxnSpPr>
          <p:cNvPr id="221" name="Shape 221"/>
          <p:cNvCxnSpPr/>
          <p:nvPr/>
        </p:nvCxnSpPr>
        <p:spPr>
          <a:xfrm flipH="1">
            <a:off x="4267199" y="4038600"/>
            <a:ext cx="457200" cy="381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222" name="Shape 222"/>
          <p:cNvCxnSpPr/>
          <p:nvPr/>
        </p:nvCxnSpPr>
        <p:spPr>
          <a:xfrm flipH="1">
            <a:off x="5791199" y="4343400"/>
            <a:ext cx="457200" cy="381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2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312419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cars</a:t>
            </a: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larger wheels will cover more distance per rotation than smaller wheels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cars</a:t>
            </a: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make sure your wheels have good traction so they don’t slip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can increase traction by covering the edges of the wheel with a rubber band or the middle of a balloon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Size and Type of Wheels</a:t>
            </a:r>
          </a:p>
        </p:txBody>
      </p:sp>
      <p:pic>
        <p:nvPicPr>
          <p:cNvPr id="229" name="Shape 229" descr="balloontrick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29200" y="4114800"/>
            <a:ext cx="3875087" cy="2192336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Shape 230"/>
          <p:cNvSpPr txBox="1"/>
          <p:nvPr/>
        </p:nvSpPr>
        <p:spPr>
          <a:xfrm>
            <a:off x="5029200" y="6248400"/>
            <a:ext cx="3886200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pic>
        <p:nvPicPr>
          <p:cNvPr id="231" name="Shape 231" descr="wheelsturning1 cop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00600" y="1752600"/>
            <a:ext cx="4168775" cy="20304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Wheel-to-Axle Ratio</a:t>
            </a:r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4933949" cy="472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 cars</a:t>
            </a: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a large wheel-to-axle ratio is best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large wheel with a small axle will cover more distance each time the axle turns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</a:t>
            </a: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vehicles</a:t>
            </a: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a smaller wheel-to-axle ratio is best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Increasing the size of the axle will decrease the wheel-to-axle ratio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will increase the torque and give you more pulling force for every turn of the wheel</a:t>
            </a:r>
          </a:p>
        </p:txBody>
      </p:sp>
      <p:pic>
        <p:nvPicPr>
          <p:cNvPr id="238" name="Shape 238" descr="mousetrap cars2"/>
          <p:cNvPicPr preferRelativeResize="0"/>
          <p:nvPr/>
        </p:nvPicPr>
        <p:blipFill rotWithShape="1">
          <a:blip r:embed="rId3">
            <a:alphaModFix/>
          </a:blip>
          <a:srcRect t="2746" b="48077"/>
          <a:stretch/>
        </p:blipFill>
        <p:spPr>
          <a:xfrm>
            <a:off x="6705600" y="3962400"/>
            <a:ext cx="2101849" cy="163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 descr="mousetrap cars5"/>
          <p:cNvPicPr preferRelativeResize="0"/>
          <p:nvPr/>
        </p:nvPicPr>
        <p:blipFill rotWithShape="1">
          <a:blip r:embed="rId4">
            <a:alphaModFix/>
          </a:blip>
          <a:srcRect l="15272" t="16587" r="6180" b="8056"/>
          <a:stretch/>
        </p:blipFill>
        <p:spPr>
          <a:xfrm>
            <a:off x="6553200" y="1752600"/>
            <a:ext cx="2276475" cy="1674812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 txBox="1"/>
          <p:nvPr/>
        </p:nvSpPr>
        <p:spPr>
          <a:xfrm>
            <a:off x="6629400" y="3352800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6477000" y="5638800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 descr="LeverThirdClass cop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24200" y="5181600"/>
            <a:ext cx="3217861" cy="141604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 Mousetrap Car?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371600" y="1905000"/>
            <a:ext cx="7086600" cy="441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vehicle powered by the spring device of a mousetrap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2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2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26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17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mousetrap acts as a third-class lever</a:t>
            </a:r>
          </a:p>
        </p:txBody>
      </p:sp>
      <p:pic>
        <p:nvPicPr>
          <p:cNvPr id="119" name="Shape 119" descr="mousetrap"/>
          <p:cNvPicPr preferRelativeResize="0"/>
          <p:nvPr/>
        </p:nvPicPr>
        <p:blipFill rotWithShape="1">
          <a:blip r:embed="rId4">
            <a:alphaModFix/>
          </a:blip>
          <a:srcRect t="16609" r="11943"/>
          <a:stretch/>
        </p:blipFill>
        <p:spPr>
          <a:xfrm>
            <a:off x="3200400" y="2819400"/>
            <a:ext cx="2806699" cy="183832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5791200" y="4114800"/>
            <a:ext cx="1066799" cy="3667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fulcrum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553200" y="3505200"/>
            <a:ext cx="990599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applied force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629400" y="2514600"/>
            <a:ext cx="1828800" cy="6413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resultant force (load)</a:t>
            </a:r>
          </a:p>
        </p:txBody>
      </p:sp>
      <p:cxnSp>
        <p:nvCxnSpPr>
          <p:cNvPr id="123" name="Shape 123"/>
          <p:cNvCxnSpPr/>
          <p:nvPr/>
        </p:nvCxnSpPr>
        <p:spPr>
          <a:xfrm rot="10800000">
            <a:off x="5029200" y="3962399"/>
            <a:ext cx="685799" cy="228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24" name="Shape 124"/>
          <p:cNvCxnSpPr/>
          <p:nvPr/>
        </p:nvCxnSpPr>
        <p:spPr>
          <a:xfrm rot="10800000">
            <a:off x="5410200" y="3733800"/>
            <a:ext cx="1066799" cy="76199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  <p:cxnSp>
        <p:nvCxnSpPr>
          <p:cNvPr id="125" name="Shape 125"/>
          <p:cNvCxnSpPr/>
          <p:nvPr/>
        </p:nvCxnSpPr>
        <p:spPr>
          <a:xfrm flipH="1">
            <a:off x="5562599" y="2895600"/>
            <a:ext cx="1143000" cy="3810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/>
            <a:headEnd type="none" w="med" len="med"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is a Mousetrap Car?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371600" y="1981200"/>
            <a:ext cx="7543800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does the power source work?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6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spring propels the hammer, which causes an enormous release of energy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1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hammer is connected to a string that is wound around the drive axle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81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string unwinds as the hammer snaps– making the car roll!</a:t>
            </a:r>
          </a:p>
        </p:txBody>
      </p:sp>
      <p:pic>
        <p:nvPicPr>
          <p:cNvPr id="132" name="Shape 132" descr="mousetrap cars6"/>
          <p:cNvPicPr preferRelativeResize="0"/>
          <p:nvPr/>
        </p:nvPicPr>
        <p:blipFill rotWithShape="1">
          <a:blip r:embed="rId3">
            <a:alphaModFix/>
          </a:blip>
          <a:srcRect t="3439" b="2379"/>
          <a:stretch/>
        </p:blipFill>
        <p:spPr>
          <a:xfrm>
            <a:off x="2438400" y="3962400"/>
            <a:ext cx="4772024" cy="2497136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2514600" y="6400800"/>
            <a:ext cx="441959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525587" y="190500"/>
            <a:ext cx="6834187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Concepts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69341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Potential Energy</a:t>
            </a:r>
            <a:r>
              <a:rPr lang="en-US"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energy that is stored within an object, not in motion but capable of becoming active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105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 have stored potential energy (in the spring) when your mousetrap is set and ready to be released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5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Kinetic Energy</a:t>
            </a:r>
            <a:r>
              <a:rPr lang="en-US"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energy that a body possesses as a result of its motion 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105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Potential energy becomes kinetic energy as the mousetrap car begins to move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10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Some of this energy goes to friction– the rest makes your car 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Concepts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1524000" y="1828800"/>
            <a:ext cx="6934199" cy="457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Force</a:t>
            </a: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an action that causes a mass to accelerate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change the motion of your mousetrap car, you must apply a force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increase the acceleration of you car, you must increase the force or decrease the mass (Newton’s Second Law)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Friction</a:t>
            </a: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the force that opposes the relative motion of two surfaces in contact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95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Friction will slow– and eventually stop– your mousetrap car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Friction occurs between the wheels and the floor and between the axle and the chassis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Scientific Concepts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524000" y="1828800"/>
            <a:ext cx="73152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Torque</a:t>
            </a: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can informally be thought of as "rotational force" or "angular force" that causes a change in rotational motion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77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your mousetrap car, the snapper arm applies a force to the drive axle through the pulling string.  This in turn causes a torque to be produced around the drive axle.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5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5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5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5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5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endParaRPr sz="1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835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</a:t>
            </a:r>
            <a:r>
              <a:rPr lang="en-US"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the rate at which work is done or energy is used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77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a mousetrap car, the same amount of energy is used regardless of its speed – only the </a:t>
            </a:r>
            <a:r>
              <a:rPr lang="en-US" sz="16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rate</a:t>
            </a: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of use changes</a:t>
            </a:r>
          </a:p>
          <a:p>
            <a:pPr marL="742950" marR="0" lvl="1" indent="-28575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distance, you want to use energy slowly; for speed, you want to use it more quickly</a:t>
            </a:r>
          </a:p>
        </p:txBody>
      </p:sp>
      <p:pic>
        <p:nvPicPr>
          <p:cNvPr id="152" name="Shape 152" descr="mousetrap cars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3048000"/>
            <a:ext cx="3271836" cy="202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6172200" y="3429000"/>
            <a:ext cx="27431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(from </a:t>
            </a:r>
            <a:r>
              <a:rPr lang="en-US" sz="1200" b="0" i="1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 Fizzix’s Mousetrap Powered Cars &amp; Boats)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/>
                                        <p:tgtEl>
                                          <p:spTgt spid="1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/>
                                        <p:tgtEl>
                                          <p:spTgt spid="1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/>
                                        <p:tgtEl>
                                          <p:spTgt spid="1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1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Construction Hints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When building a mousetrap car, there are a number of variables to consider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Weight of the car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Placement of the mousetrap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Length of the snapper arm and the string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Size and type of wheels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Wheel-to-axle ratio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Your design decisions will depend on the goal of your car: distance or power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1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/>
                                        <p:tgtEl>
                                          <p:spTgt spid="1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hape 164" descr="car3"/>
          <p:cNvPicPr preferRelativeResize="0"/>
          <p:nvPr/>
        </p:nvPicPr>
        <p:blipFill rotWithShape="1">
          <a:blip r:embed="rId3">
            <a:alphaModFix/>
          </a:blip>
          <a:srcRect r="2204"/>
          <a:stretch/>
        </p:blipFill>
        <p:spPr>
          <a:xfrm>
            <a:off x="4343400" y="228600"/>
            <a:ext cx="4648199" cy="356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 descr="car2"/>
          <p:cNvPicPr preferRelativeResize="0"/>
          <p:nvPr/>
        </p:nvPicPr>
        <p:blipFill rotWithShape="1">
          <a:blip r:embed="rId4">
            <a:alphaModFix/>
          </a:blip>
          <a:srcRect l="15702" t="12480" r="13493" b="6238"/>
          <a:stretch/>
        </p:blipFill>
        <p:spPr>
          <a:xfrm>
            <a:off x="152400" y="3048000"/>
            <a:ext cx="4190999" cy="3608386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Shape 166"/>
          <p:cNvSpPr/>
          <p:nvPr/>
        </p:nvSpPr>
        <p:spPr>
          <a:xfrm>
            <a:off x="381000" y="1905000"/>
            <a:ext cx="3638550" cy="6699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Different designs... </a:t>
            </a:r>
          </a:p>
        </p:txBody>
      </p:sp>
      <p:sp>
        <p:nvSpPr>
          <p:cNvPr id="167" name="Shape 167"/>
          <p:cNvSpPr/>
          <p:nvPr/>
        </p:nvSpPr>
        <p:spPr>
          <a:xfrm>
            <a:off x="4648200" y="5638800"/>
            <a:ext cx="3638550" cy="6699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l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miter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Arial"/>
              </a:rPr>
              <a:t>...different goals!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Weight of the Car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all cars, you want to build the lightest possible vehicle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Lighter vehicles will require less force to begin moving and will experience less friction than heavier vehicles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Char char="•"/>
            </a:pPr>
            <a:r>
              <a:rPr lang="en-US"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However, if your car is too light, it will not have enough traction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75000"/>
              <a:buFont typeface="Noto Sans Symbols"/>
              <a:buChar char="●"/>
            </a:pPr>
            <a:r>
              <a:rPr lang="en-US" sz="2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This will cause the wheels will spin out as soon as the trap is released</a:t>
            </a:r>
          </a:p>
        </p:txBody>
      </p:sp>
      <p:pic>
        <p:nvPicPr>
          <p:cNvPr id="175" name="Shape 175" descr="mousetrapvehic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29400" y="5029200"/>
            <a:ext cx="2330449" cy="1598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1020</Words>
  <Application>Microsoft Office PowerPoint</Application>
  <PresentationFormat>On-screen Show (4:3)</PresentationFormat>
  <Paragraphs>104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1_Echo</vt:lpstr>
      <vt:lpstr>Echo</vt:lpstr>
      <vt:lpstr>PowerPoint Presentation</vt:lpstr>
      <vt:lpstr>What is a Mousetrap Car?</vt:lpstr>
      <vt:lpstr>What is a Mousetrap Car?</vt:lpstr>
      <vt:lpstr>Scientific Concepts</vt:lpstr>
      <vt:lpstr>Scientific Concepts</vt:lpstr>
      <vt:lpstr>Scientific Concepts</vt:lpstr>
      <vt:lpstr>Construction Hints</vt:lpstr>
      <vt:lpstr>PowerPoint Presentation</vt:lpstr>
      <vt:lpstr>Weight of the Car</vt:lpstr>
      <vt:lpstr>Length of the Snapper Arm and the String</vt:lpstr>
      <vt:lpstr>Length of the Snapper Arm and the String (cont.)</vt:lpstr>
      <vt:lpstr>Length of the Snapper Arm and the String (cont.)</vt:lpstr>
      <vt:lpstr>Placement of the Mousetrap</vt:lpstr>
      <vt:lpstr>Size and Type of Wheels</vt:lpstr>
      <vt:lpstr>Wheel-to-Axle Ratio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Nigro</dc:creator>
  <cp:lastModifiedBy>Diana Nigro</cp:lastModifiedBy>
  <cp:revision>1</cp:revision>
  <cp:lastPrinted>2017-05-03T13:30:13Z</cp:lastPrinted>
  <dcterms:modified xsi:type="dcterms:W3CDTF">2017-05-03T13:30:44Z</dcterms:modified>
</cp:coreProperties>
</file>