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936BC-3E30-4FD8-820F-AF638C8DACF8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D7599-29BA-4B50-BF00-1850AD40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9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5202177-28B2-E347-8C03-78C3738DD73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F319FA-0689-8941-8972-9299EF459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319FA-0689-8941-8972-9299EF459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8C6D3BE-FBCF-A541-AE6D-3BF7D597681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27DFA0-282A-1B45-AB27-5D16A26A95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image" Target="../media/image17.wmf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17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5.bin"/><Relationship Id="rId4" Type="http://schemas.openxmlformats.org/officeDocument/2006/relationships/audio" Target="../media/audio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9.bin"/><Relationship Id="rId4" Type="http://schemas.openxmlformats.org/officeDocument/2006/relationships/audio" Target="../media/audio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bin"/><Relationship Id="rId5" Type="http://schemas.openxmlformats.org/officeDocument/2006/relationships/audio" Target="../media/audio2.bin"/><Relationship Id="rId4" Type="http://schemas.openxmlformats.org/officeDocument/2006/relationships/audio" Target="../media/audio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bin"/><Relationship Id="rId5" Type="http://schemas.openxmlformats.org/officeDocument/2006/relationships/audio" Target="../media/audio12.bin"/><Relationship Id="rId4" Type="http://schemas.openxmlformats.org/officeDocument/2006/relationships/audio" Target="../media/audio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4.bin"/><Relationship Id="rId4" Type="http://schemas.openxmlformats.org/officeDocument/2006/relationships/audio" Target="../media/audio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audio" Target="../media/audio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bin"/><Relationship Id="rId4" Type="http://schemas.openxmlformats.org/officeDocument/2006/relationships/audio" Target="../media/audio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3.bin"/><Relationship Id="rId4" Type="http://schemas.openxmlformats.org/officeDocument/2006/relationships/audio" Target="../media/audio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375"/>
            <a:ext cx="7772400" cy="977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Remember…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4800" smtClean="0">
                <a:ea typeface="+mn-ea"/>
                <a:cs typeface="+mn-cs"/>
              </a:rPr>
              <a:t>FRE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09600" y="3532188"/>
            <a:ext cx="141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class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725863" y="4322763"/>
            <a:ext cx="153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class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623050" y="3478213"/>
            <a:ext cx="155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class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V="1">
            <a:off x="1524000" y="2133600"/>
            <a:ext cx="2424113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4598988" y="2312988"/>
            <a:ext cx="0" cy="2065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 flipH="1" flipV="1">
            <a:off x="5140325" y="2244725"/>
            <a:ext cx="1758950" cy="127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7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H0079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5670550"/>
            <a:ext cx="1470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3" descr="AG0041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j02834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j028346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3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j028367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02263"/>
            <a:ext cx="12001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j028405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5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j029682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800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 descr="j029685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838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0" descr="j035461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1" descr="j033683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990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2" descr="j030333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914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3" descr="j035457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600"/>
            <a:ext cx="876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j0282765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65100"/>
            <a:ext cx="9144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5" descr="PE03054_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806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2576513" y="1052513"/>
            <a:ext cx="35814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Andy" charset="0"/>
              </a:rPr>
              <a:t>Levers Quiz</a:t>
            </a:r>
            <a:r>
              <a:rPr lang="en-US" sz="2800" b="1">
                <a:latin typeface="Andy" charset="0"/>
              </a:rPr>
              <a:t/>
            </a:r>
            <a:br>
              <a:rPr lang="en-US" sz="2800" b="1">
                <a:latin typeface="Andy" charset="0"/>
              </a:rPr>
            </a:br>
            <a:r>
              <a:rPr lang="en-US" sz="2800">
                <a:latin typeface="Andy" charset="0"/>
              </a:rPr>
              <a:t>Use the following slides to quiz yourself on how how well you can match commonly used items with their correct class of lever.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ndy" charset="0"/>
              </a:rPr>
              <a:t>You will hear applause if your answer is correct  </a:t>
            </a:r>
          </a:p>
        </p:txBody>
      </p:sp>
      <p:pic>
        <p:nvPicPr>
          <p:cNvPr id="45072" name="Picture 17" descr="j014914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9953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42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E0305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862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Pong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4" name="Pong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5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4008021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j03546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17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371600" y="4572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Pong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4" name="Pong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742164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j02834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143000" y="4572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Pong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Action Button: Custom 1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4" name="Pong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4" name="TextBox 2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482822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AG0041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295400" y="6096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Pot Drop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Man Laugh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1379214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j03368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4188"/>
            <a:ext cx="48006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95400" y="7620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Applause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Crowd Laugh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Horn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1764307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H0079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1816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ction Button: Custom 4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ction Button: Custom 5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1066453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j030333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967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295400" y="6096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Roll and Crash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Screeching Brak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2232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521767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j028367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91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219200" y="5334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Quack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Wood Bonk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3576183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Mechanical device that changes direction or magnitude of force</a:t>
            </a:r>
          </a:p>
          <a:p>
            <a:r>
              <a:rPr lang="en-US" dirty="0" smtClean="0"/>
              <a:t>Use mechanical advantage (or leverage) to multiply force</a:t>
            </a:r>
          </a:p>
          <a:p>
            <a:r>
              <a:rPr lang="en-US" dirty="0" smtClean="0"/>
              <a:t>A single applied force (effort force) does work against a single load force (resistance force)</a:t>
            </a:r>
          </a:p>
          <a:p>
            <a:r>
              <a:rPr lang="en-US" dirty="0" smtClean="0"/>
              <a:t>Examples of Simple Machines:</a:t>
            </a:r>
          </a:p>
          <a:p>
            <a:pPr lvl="1"/>
            <a:r>
              <a:rPr lang="en-US" dirty="0" smtClean="0"/>
              <a:t>Lever</a:t>
            </a:r>
          </a:p>
          <a:p>
            <a:pPr lvl="2"/>
            <a:r>
              <a:rPr lang="en-US" dirty="0" smtClean="0"/>
              <a:t>Wheel and Axle</a:t>
            </a:r>
          </a:p>
          <a:p>
            <a:pPr lvl="2"/>
            <a:r>
              <a:rPr lang="en-US" dirty="0" smtClean="0"/>
              <a:t>Pulley</a:t>
            </a:r>
          </a:p>
          <a:p>
            <a:pPr lvl="1"/>
            <a:r>
              <a:rPr lang="en-US" dirty="0" smtClean="0"/>
              <a:t>Inclined Plane</a:t>
            </a:r>
          </a:p>
          <a:p>
            <a:pPr lvl="2"/>
            <a:r>
              <a:rPr lang="en-US" dirty="0" smtClean="0"/>
              <a:t>Wedge</a:t>
            </a:r>
          </a:p>
          <a:p>
            <a:pPr lvl="2"/>
            <a:r>
              <a:rPr lang="en-US" dirty="0" smtClean="0"/>
              <a:t>Screw</a:t>
            </a:r>
          </a:p>
        </p:txBody>
      </p:sp>
    </p:spTree>
    <p:extLst>
      <p:ext uri="{BB962C8B-B14F-4D97-AF65-F5344CB8AC3E}">
        <p14:creationId xmlns:p14="http://schemas.microsoft.com/office/powerpoint/2010/main" val="36698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j0149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524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295400" y="4572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Applause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Breaking Glass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Tick Tock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4280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3297297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j02968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191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295400" y="685800"/>
            <a:ext cx="664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Breaking Glass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Cash Register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02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1337514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840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105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914400" y="990600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6328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3816621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827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58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143000" y="685800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Bubbles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Pong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7351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7352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3225673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j02834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143000" y="609600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6" name="Action Button: Custom 5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Action Button: Custom 6">
            <a:hlinkClick r:id="" action="ppaction://noaction" highlightClick="1">
              <a:snd r:embed="rId5" name="Applause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ction Button: Custom 7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4" name="TextBox 8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8375" name="TextBox 9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790301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j02968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1143000" y="685800"/>
            <a:ext cx="707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ndy" charset="0"/>
              </a:rPr>
              <a:t>Click on the correct Lever classification for the tool pictured below.</a:t>
            </a:r>
          </a:p>
        </p:txBody>
      </p:sp>
      <p:sp>
        <p:nvSpPr>
          <p:cNvPr id="5" name="Action Button: Custom 4">
            <a:hlinkClick r:id="" action="ppaction://noaction">
              <a:snd r:embed="rId4" name="Explosion"/>
            </a:hlinkClick>
          </p:cNvPr>
          <p:cNvSpPr/>
          <p:nvPr/>
        </p:nvSpPr>
        <p:spPr>
          <a:xfrm>
            <a:off x="3663950" y="5683250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ction Button: Custom 5">
            <a:hlinkClick r:id="" action="ppaction://noaction" highlightClick="1">
              <a:snd r:embed="rId5" name="Pot Drop"/>
            </a:hlinkClick>
          </p:cNvPr>
          <p:cNvSpPr/>
          <p:nvPr/>
        </p:nvSpPr>
        <p:spPr>
          <a:xfrm>
            <a:off x="1289050" y="5705475"/>
            <a:ext cx="828675" cy="80168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Custom 6">
            <a:hlinkClick r:id="" action="ppaction://noaction">
              <a:snd r:embed="rId6" name="Applause"/>
            </a:hlinkClick>
          </p:cNvPr>
          <p:cNvSpPr/>
          <p:nvPr/>
        </p:nvSpPr>
        <p:spPr>
          <a:xfrm>
            <a:off x="6065838" y="5705475"/>
            <a:ext cx="822325" cy="823913"/>
          </a:xfrm>
          <a:prstGeom prst="actionButtonBlank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890588" y="50815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First Class</a:t>
            </a:r>
          </a:p>
        </p:txBody>
      </p:sp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3109913" y="5087938"/>
            <a:ext cx="257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Second Class</a:t>
            </a:r>
          </a:p>
        </p:txBody>
      </p:sp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5624513" y="508793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r>
              <a:rPr lang="en-US" sz="2800"/>
              <a:t>Third Class</a:t>
            </a:r>
          </a:p>
        </p:txBody>
      </p:sp>
    </p:spTree>
    <p:extLst>
      <p:ext uri="{BB962C8B-B14F-4D97-AF65-F5344CB8AC3E}">
        <p14:creationId xmlns:p14="http://schemas.microsoft.com/office/powerpoint/2010/main" val="4229603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WordArt 2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609600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Congratulations!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143000" y="3200400"/>
            <a:ext cx="6781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Andy" charset="0"/>
              </a:rPr>
              <a:t>You have successfully matched the common hand tools with their correct classification of lever.  Be sure to remember:     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ndy" charset="0"/>
              </a:rPr>
              <a:t>                    F    R    E</a:t>
            </a:r>
            <a:br>
              <a:rPr lang="en-US" sz="3200">
                <a:latin typeface="Andy" charset="0"/>
              </a:rPr>
            </a:br>
            <a:r>
              <a:rPr lang="en-US" sz="3200">
                <a:latin typeface="Andy" charset="0"/>
              </a:rPr>
              <a:t>                    1    2     3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ndy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51467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Inclined Plane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A flat surface set at an angle or incline with no moving parts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Arial" charset="0"/>
              </a:rPr>
              <a:t>Able to lift objects by pushing or pulling the load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243263"/>
            <a:ext cx="508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Wedge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Functions as a moving inclined plane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Tapers to a thin edge and is used for splitting, raising heavy </a:t>
            </a:r>
            <a:r>
              <a:rPr lang="en-US" sz="2400" dirty="0" smtClean="0">
                <a:ea typeface="+mn-ea"/>
                <a:cs typeface="+mn-cs"/>
              </a:rPr>
              <a:t>bodies by separating them from the surface they rest on, </a:t>
            </a:r>
            <a:r>
              <a:rPr lang="en-US" sz="2400" dirty="0">
                <a:ea typeface="+mn-ea"/>
                <a:cs typeface="+mn-cs"/>
              </a:rPr>
              <a:t>or for tightening by being driven into something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556000"/>
            <a:ext cx="16446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wed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154363"/>
            <a:ext cx="380682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Wheel and Axle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A wheel is a lever arm that is fixed to a shaft, which is called an axle. </a:t>
            </a:r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The wheel and axle move together as a simple lever to lift or to move an item by rolling.</a:t>
            </a:r>
          </a:p>
          <a:p>
            <a:pPr marL="0" indent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ea typeface="+mn-ea"/>
                <a:cs typeface="+mn-cs"/>
              </a:rPr>
              <a:t>It is important to know within the wheel and axle system which is applying the effort and resistance force – the wheel or the axle.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8915" name="Picture 32" descr="wHEELaX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243388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27"/>
          <p:cNvGrpSpPr>
            <a:grpSpLocks/>
          </p:cNvGrpSpPr>
          <p:nvPr/>
        </p:nvGrpSpPr>
        <p:grpSpPr bwMode="auto">
          <a:xfrm>
            <a:off x="4868863" y="3808413"/>
            <a:ext cx="3000375" cy="2854325"/>
            <a:chOff x="3138" y="2169"/>
            <a:chExt cx="1890" cy="1797"/>
          </a:xfrm>
        </p:grpSpPr>
        <p:grpSp>
          <p:nvGrpSpPr>
            <p:cNvPr id="38917" name="Group 21"/>
            <p:cNvGrpSpPr>
              <a:grpSpLocks/>
            </p:cNvGrpSpPr>
            <p:nvPr/>
          </p:nvGrpSpPr>
          <p:grpSpPr bwMode="auto">
            <a:xfrm>
              <a:off x="3138" y="2169"/>
              <a:ext cx="1890" cy="1797"/>
              <a:chOff x="3138" y="2169"/>
              <a:chExt cx="1890" cy="1797"/>
            </a:xfrm>
          </p:grpSpPr>
          <p:pic>
            <p:nvPicPr>
              <p:cNvPr id="38919" name="Picture 20" descr="whee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8" y="2169"/>
                <a:ext cx="1890" cy="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0" name="AutoShape 11"/>
              <p:cNvSpPr>
                <a:spLocks noChangeArrowheads="1"/>
              </p:cNvSpPr>
              <p:nvPr/>
            </p:nvSpPr>
            <p:spPr bwMode="auto">
              <a:xfrm>
                <a:off x="3930" y="3057"/>
                <a:ext cx="255" cy="22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1" name="Line 12"/>
              <p:cNvSpPr>
                <a:spLocks noChangeShapeType="1"/>
              </p:cNvSpPr>
              <p:nvPr/>
            </p:nvSpPr>
            <p:spPr bwMode="auto">
              <a:xfrm flipV="1">
                <a:off x="4051" y="3064"/>
                <a:ext cx="958" cy="7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" name="Line 13"/>
              <p:cNvSpPr>
                <a:spLocks noChangeShapeType="1"/>
              </p:cNvSpPr>
              <p:nvPr/>
            </p:nvSpPr>
            <p:spPr bwMode="auto">
              <a:xfrm flipV="1">
                <a:off x="4242" y="2704"/>
                <a:ext cx="0" cy="348"/>
              </a:xfrm>
              <a:prstGeom prst="line">
                <a:avLst/>
              </a:prstGeom>
              <a:noFill/>
              <a:ln w="63500">
                <a:solidFill>
                  <a:srgbClr val="FF00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18" name="Line 14"/>
            <p:cNvSpPr>
              <a:spLocks noChangeShapeType="1"/>
            </p:cNvSpPr>
            <p:nvPr/>
          </p:nvSpPr>
          <p:spPr bwMode="auto">
            <a:xfrm flipV="1">
              <a:off x="4907" y="3087"/>
              <a:ext cx="0" cy="348"/>
            </a:xfrm>
            <a:prstGeom prst="line">
              <a:avLst/>
            </a:prstGeom>
            <a:noFill/>
            <a:ln w="635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2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Pulley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A pulley is a lever consisting of a wheel with a groove in its rim which is used to change the direction and magnitude of a force exerted by a rope or cable. 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993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5013"/>
            <a:ext cx="39814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9" descr="pulle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227388"/>
            <a:ext cx="22860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Screw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mechanism that changes rotary motion into linear motion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221038"/>
            <a:ext cx="3530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738438"/>
            <a:ext cx="292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Lever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9538"/>
            <a:ext cx="7770813" cy="4257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 mechanism that rotates about a fulcrum to  lift a heavy load.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41987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286000"/>
            <a:ext cx="50625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grpSp>
        <p:nvGrpSpPr>
          <p:cNvPr id="43011" name="Group 32"/>
          <p:cNvGrpSpPr>
            <a:grpSpLocks/>
          </p:cNvGrpSpPr>
          <p:nvPr/>
        </p:nvGrpSpPr>
        <p:grpSpPr bwMode="auto">
          <a:xfrm>
            <a:off x="287338" y="1006475"/>
            <a:ext cx="4435475" cy="1646238"/>
            <a:chOff x="2940" y="2433"/>
            <a:chExt cx="2793" cy="1037"/>
          </a:xfrm>
        </p:grpSpPr>
        <p:grpSp>
          <p:nvGrpSpPr>
            <p:cNvPr id="43023" name="Group 31"/>
            <p:cNvGrpSpPr>
              <a:grpSpLocks/>
            </p:cNvGrpSpPr>
            <p:nvPr/>
          </p:nvGrpSpPr>
          <p:grpSpPr bwMode="auto">
            <a:xfrm>
              <a:off x="2940" y="2453"/>
              <a:ext cx="2394" cy="1017"/>
              <a:chOff x="2940" y="2453"/>
              <a:chExt cx="2394" cy="1017"/>
            </a:xfrm>
          </p:grpSpPr>
          <p:pic>
            <p:nvPicPr>
              <p:cNvPr id="43025" name="Picture 18" descr="LEV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" y="2638"/>
                <a:ext cx="220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26" name="Text Box 19"/>
              <p:cNvSpPr txBox="1">
                <a:spLocks noChangeArrowheads="1"/>
              </p:cNvSpPr>
              <p:nvPr/>
            </p:nvSpPr>
            <p:spPr bwMode="auto">
              <a:xfrm>
                <a:off x="3832" y="2808"/>
                <a:ext cx="10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MA =1</a:t>
                </a:r>
              </a:p>
            </p:txBody>
          </p:sp>
          <p:sp>
            <p:nvSpPr>
              <p:cNvPr id="43027" name="Text Box 25"/>
              <p:cNvSpPr txBox="1">
                <a:spLocks noChangeArrowheads="1"/>
              </p:cNvSpPr>
              <p:nvPr/>
            </p:nvSpPr>
            <p:spPr bwMode="auto">
              <a:xfrm>
                <a:off x="2940" y="2453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Effort</a:t>
                </a:r>
              </a:p>
            </p:txBody>
          </p:sp>
        </p:grpSp>
        <p:sp>
          <p:nvSpPr>
            <p:cNvPr id="43024" name="Text Box 26"/>
            <p:cNvSpPr txBox="1">
              <a:spLocks noChangeArrowheads="1"/>
            </p:cNvSpPr>
            <p:nvPr/>
          </p:nvSpPr>
          <p:spPr bwMode="auto">
            <a:xfrm>
              <a:off x="4666" y="2433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r>
                <a:rPr lang="en-US"/>
                <a:t>Resistance</a:t>
              </a:r>
            </a:p>
          </p:txBody>
        </p:sp>
      </p:grpSp>
      <p:grpSp>
        <p:nvGrpSpPr>
          <p:cNvPr id="43012" name="Group 31"/>
          <p:cNvGrpSpPr>
            <a:grpSpLocks/>
          </p:cNvGrpSpPr>
          <p:nvPr/>
        </p:nvGrpSpPr>
        <p:grpSpPr bwMode="auto">
          <a:xfrm>
            <a:off x="4832350" y="896938"/>
            <a:ext cx="3624263" cy="2149475"/>
            <a:chOff x="2613" y="2804"/>
            <a:chExt cx="2283" cy="1354"/>
          </a:xfrm>
        </p:grpSpPr>
        <p:pic>
          <p:nvPicPr>
            <p:cNvPr id="43020" name="Picture 17" descr="2nd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3000"/>
              <a:ext cx="2118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1" name="Text Box 23"/>
            <p:cNvSpPr txBox="1">
              <a:spLocks noChangeArrowheads="1"/>
            </p:cNvSpPr>
            <p:nvPr/>
          </p:nvSpPr>
          <p:spPr bwMode="auto">
            <a:xfrm>
              <a:off x="3310" y="2804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r>
                <a:rPr lang="en-US"/>
                <a:t>Resistance</a:t>
              </a:r>
            </a:p>
          </p:txBody>
        </p:sp>
        <p:sp>
          <p:nvSpPr>
            <p:cNvPr id="43022" name="Text Box 28"/>
            <p:cNvSpPr txBox="1">
              <a:spLocks noChangeArrowheads="1"/>
            </p:cNvSpPr>
            <p:nvPr/>
          </p:nvSpPr>
          <p:spPr bwMode="auto">
            <a:xfrm>
              <a:off x="2613" y="3870"/>
              <a:ext cx="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Effort</a:t>
              </a:r>
            </a:p>
          </p:txBody>
        </p:sp>
      </p:grp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338138" y="3963988"/>
            <a:ext cx="3965575" cy="2197100"/>
            <a:chOff x="2818" y="2738"/>
            <a:chExt cx="2498" cy="1384"/>
          </a:xfrm>
        </p:grpSpPr>
        <p:pic>
          <p:nvPicPr>
            <p:cNvPr id="43017" name="Picture 4" descr="3rdCla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952"/>
              <a:ext cx="211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Text Box 7"/>
            <p:cNvSpPr txBox="1">
              <a:spLocks noChangeArrowheads="1"/>
            </p:cNvSpPr>
            <p:nvPr/>
          </p:nvSpPr>
          <p:spPr bwMode="auto">
            <a:xfrm>
              <a:off x="2818" y="2738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r>
                <a:rPr lang="en-US"/>
                <a:t>Resistance</a:t>
              </a:r>
            </a:p>
          </p:txBody>
        </p:sp>
        <p:sp>
          <p:nvSpPr>
            <p:cNvPr id="43019" name="Text Box 8"/>
            <p:cNvSpPr txBox="1">
              <a:spLocks noChangeArrowheads="1"/>
            </p:cNvSpPr>
            <p:nvPr/>
          </p:nvSpPr>
          <p:spPr bwMode="auto">
            <a:xfrm>
              <a:off x="3975" y="3834"/>
              <a:ext cx="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sto MT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Effort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37345" y="2713332"/>
            <a:ext cx="438467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First class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Fulcrum in middle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2019" y="2865732"/>
            <a:ext cx="438467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Second class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Load/Resistance in middle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44259" y="4703100"/>
            <a:ext cx="438467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Third class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Effort in middle</a:t>
            </a:r>
          </a:p>
        </p:txBody>
      </p:sp>
    </p:spTree>
    <p:extLst>
      <p:ext uri="{BB962C8B-B14F-4D97-AF65-F5344CB8AC3E}">
        <p14:creationId xmlns:p14="http://schemas.microsoft.com/office/powerpoint/2010/main" val="562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549</Words>
  <Application>Microsoft Office PowerPoint</Application>
  <PresentationFormat>On-screen Show (4:3)</PresentationFormat>
  <Paragraphs>108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Story</vt:lpstr>
      <vt:lpstr>Introduction to  Simple Machines</vt:lpstr>
      <vt:lpstr>Simple Machines</vt:lpstr>
      <vt:lpstr>Inclined Plane</vt:lpstr>
      <vt:lpstr>Wedge</vt:lpstr>
      <vt:lpstr>Wheel and Axle</vt:lpstr>
      <vt:lpstr>Pulley</vt:lpstr>
      <vt:lpstr>Screw</vt:lpstr>
      <vt:lpstr>Lever</vt:lpstr>
      <vt:lpstr>PowerPoint Presentation</vt:lpstr>
      <vt:lpstr>Remember…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Simple Machines</dc:title>
  <dc:creator>Deanna Ocampo</dc:creator>
  <cp:lastModifiedBy>Daytona Melo</cp:lastModifiedBy>
  <cp:revision>6</cp:revision>
  <cp:lastPrinted>2017-05-01T16:07:38Z</cp:lastPrinted>
  <dcterms:created xsi:type="dcterms:W3CDTF">2015-08-18T14:51:32Z</dcterms:created>
  <dcterms:modified xsi:type="dcterms:W3CDTF">2017-11-09T14:34:22Z</dcterms:modified>
</cp:coreProperties>
</file>