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</p:sldMasterIdLst>
  <p:notesMasterIdLst>
    <p:notesMasterId r:id="rId35"/>
  </p:notesMasterIdLst>
  <p:handoutMasterIdLst>
    <p:handoutMasterId r:id="rId36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52483-D72C-4CF2-A9B5-B288D3FF825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8916-6B60-41D2-9CFA-036D89A5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0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6618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3323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99855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66473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333092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6632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66618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532656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6618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3323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99855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66473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333092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6632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66618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532656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 smtClean="0"/>
              <a:pPr algn="r">
                <a:buClr>
                  <a:srgbClr val="000000"/>
                </a:buClr>
                <a:buSzPct val="25000"/>
              </a:pPr>
              <a:t>‹#›</a:t>
            </a:fld>
            <a:endParaRPr lang="en-US" sz="1200"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6618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3323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99855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66473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333092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6632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66618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532656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900" b="1" i="0" u="none" strike="noStrike" cap="none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4343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</a:t>
            </a:fld>
            <a:endParaRPr lang="en-US" sz="1200"/>
          </a:p>
        </p:txBody>
      </p:sp>
      <p:sp>
        <p:nvSpPr>
          <p:cNvPr id="126" name="Shape 126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10</a:t>
            </a:fld>
            <a:endParaRPr lang="en-US" sz="1200"/>
          </a:p>
        </p:txBody>
      </p:sp>
      <p:sp>
        <p:nvSpPr>
          <p:cNvPr id="229" name="Shape 229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11</a:t>
            </a:fld>
            <a:endParaRPr lang="en-US" sz="1200"/>
          </a:p>
        </p:txBody>
      </p:sp>
      <p:sp>
        <p:nvSpPr>
          <p:cNvPr id="240" name="Shape 240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12</a:t>
            </a:fld>
            <a:endParaRPr lang="en-US" sz="1200"/>
          </a:p>
        </p:txBody>
      </p:sp>
      <p:sp>
        <p:nvSpPr>
          <p:cNvPr id="252" name="Shape 252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13</a:t>
            </a:fld>
            <a:endParaRPr lang="en-US" sz="1200"/>
          </a:p>
        </p:txBody>
      </p:sp>
      <p:sp>
        <p:nvSpPr>
          <p:cNvPr id="263" name="Shape 263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14</a:t>
            </a:fld>
            <a:endParaRPr lang="en-US" sz="1200"/>
          </a:p>
        </p:txBody>
      </p:sp>
      <p:sp>
        <p:nvSpPr>
          <p:cNvPr id="275" name="Shape 275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15</a:t>
            </a:fld>
            <a:endParaRPr lang="en-US" sz="1200"/>
          </a:p>
        </p:txBody>
      </p:sp>
      <p:sp>
        <p:nvSpPr>
          <p:cNvPr id="287" name="Shape 287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16</a:t>
            </a:fld>
            <a:endParaRPr lang="en-US" sz="1200"/>
          </a:p>
        </p:txBody>
      </p:sp>
      <p:sp>
        <p:nvSpPr>
          <p:cNvPr id="299" name="Shape 299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17</a:t>
            </a:fld>
            <a:endParaRPr lang="en-US" sz="1200"/>
          </a:p>
        </p:txBody>
      </p:sp>
      <p:sp>
        <p:nvSpPr>
          <p:cNvPr id="310" name="Shape 310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SzPct val="25000"/>
            </a:pPr>
            <a:r>
              <a:rPr lang="en-US" sz="1800" i="1"/>
              <a:t>Note:   Some dial calipers have blade scales that are located above or below the rack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18</a:t>
            </a:fld>
            <a:endParaRPr lang="en-US" sz="1200"/>
          </a:p>
        </p:txBody>
      </p:sp>
      <p:sp>
        <p:nvSpPr>
          <p:cNvPr id="321" name="Shape 321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19</a:t>
            </a:fld>
            <a:endParaRPr lang="en-US" sz="1200"/>
          </a:p>
        </p:txBody>
      </p:sp>
      <p:sp>
        <p:nvSpPr>
          <p:cNvPr id="337" name="Shape 337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2</a:t>
            </a:fld>
            <a:endParaRPr lang="en-US" sz="1200"/>
          </a:p>
        </p:txBody>
      </p:sp>
      <p:sp>
        <p:nvSpPr>
          <p:cNvPr id="137" name="Shape 137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SzPct val="25000"/>
            </a:pPr>
            <a:r>
              <a:rPr lang="en-US" sz="1800"/>
              <a:t>At the conclusion of this presentation, you will be able to…</a:t>
            </a:r>
          </a:p>
          <a:p>
            <a:pPr>
              <a:spcBef>
                <a:spcPts val="919"/>
              </a:spcBef>
              <a:buSzPct val="25000"/>
            </a:pPr>
            <a:r>
              <a:rPr lang="en-US" sz="1800"/>
              <a:t>identify four types of measurements that dial calipers can perform.</a:t>
            </a:r>
          </a:p>
          <a:p>
            <a:pPr>
              <a:spcBef>
                <a:spcPts val="919"/>
              </a:spcBef>
              <a:buSzPct val="25000"/>
            </a:pPr>
            <a:r>
              <a:rPr lang="en-US" sz="1800"/>
              <a:t>identify the different parts of a dial caliper.</a:t>
            </a:r>
          </a:p>
          <a:p>
            <a:pPr>
              <a:spcBef>
                <a:spcPts val="919"/>
              </a:spcBef>
              <a:buSzPct val="25000"/>
            </a:pPr>
            <a:r>
              <a:rPr lang="en-US" sz="1800"/>
              <a:t>accurately read an inch dial caliper.</a:t>
            </a:r>
          </a:p>
          <a:p>
            <a:endParaRPr sz="18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20</a:t>
            </a:fld>
            <a:endParaRPr lang="en-US" sz="1200"/>
          </a:p>
        </p:txBody>
      </p:sp>
      <p:sp>
        <p:nvSpPr>
          <p:cNvPr id="349" name="Shape 349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21</a:t>
            </a:fld>
            <a:endParaRPr lang="en-US" sz="1200"/>
          </a:p>
        </p:txBody>
      </p:sp>
      <p:sp>
        <p:nvSpPr>
          <p:cNvPr id="361" name="Shape 361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22</a:t>
            </a:fld>
            <a:endParaRPr lang="en-US" sz="1200"/>
          </a:p>
        </p:txBody>
      </p:sp>
      <p:sp>
        <p:nvSpPr>
          <p:cNvPr id="373" name="Shape 373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23</a:t>
            </a:fld>
            <a:endParaRPr lang="en-US" sz="1200"/>
          </a:p>
        </p:txBody>
      </p:sp>
      <p:sp>
        <p:nvSpPr>
          <p:cNvPr id="385" name="Shape 385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SzPct val="25000"/>
            </a:pPr>
            <a:r>
              <a:rPr lang="en-US" sz="1800" i="1"/>
              <a:t>Note:   Dial face divisions and increments are not standardized.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24</a:t>
            </a:fld>
            <a:endParaRPr lang="en-US" sz="1200"/>
          </a:p>
        </p:txBody>
      </p:sp>
      <p:sp>
        <p:nvSpPr>
          <p:cNvPr id="397" name="Shape 397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25</a:t>
            </a:fld>
            <a:endParaRPr lang="en-US" sz="1200"/>
          </a:p>
        </p:txBody>
      </p:sp>
      <p:sp>
        <p:nvSpPr>
          <p:cNvPr id="412" name="Shape 412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26</a:t>
            </a:fld>
            <a:endParaRPr lang="en-US" sz="1200"/>
          </a:p>
        </p:txBody>
      </p:sp>
      <p:sp>
        <p:nvSpPr>
          <p:cNvPr id="423" name="Shape 423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27</a:t>
            </a:fld>
            <a:endParaRPr lang="en-US" sz="1200"/>
          </a:p>
        </p:txBody>
      </p:sp>
      <p:sp>
        <p:nvSpPr>
          <p:cNvPr id="437" name="Shape 437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28</a:t>
            </a:fld>
            <a:endParaRPr lang="en-US" sz="1200"/>
          </a:p>
        </p:txBody>
      </p:sp>
      <p:sp>
        <p:nvSpPr>
          <p:cNvPr id="456" name="Shape 456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29</a:t>
            </a:fld>
            <a:endParaRPr lang="en-US" sz="1200"/>
          </a:p>
        </p:txBody>
      </p:sp>
      <p:sp>
        <p:nvSpPr>
          <p:cNvPr id="467" name="Shape 467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SzPct val="25000"/>
            </a:pPr>
            <a:r>
              <a:rPr lang="en-US" sz="1800"/>
              <a:t>Have students start working on Activity 1.3.3 Dial Calipers. Walk around the room and help students as needed.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3</a:t>
            </a:fld>
            <a:endParaRPr lang="en-US" sz="1200"/>
          </a:p>
        </p:txBody>
      </p:sp>
      <p:sp>
        <p:nvSpPr>
          <p:cNvPr id="149" name="Shape 149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SzPct val="25000"/>
            </a:pPr>
            <a:r>
              <a:rPr lang="en-US" sz="1800"/>
              <a:t>Regardless of what type of caliper you use, be sure to take the following precautions to avoid damaging the caliper:</a:t>
            </a:r>
          </a:p>
          <a:p>
            <a:pPr>
              <a:buSzPct val="25000"/>
            </a:pPr>
            <a:r>
              <a:rPr lang="en-US" sz="1800"/>
              <a:t>1. Wash your hands before you handle the dial caliper to remove dirt and oils that might damage the caliper.</a:t>
            </a:r>
          </a:p>
          <a:p>
            <a:pPr>
              <a:buSzPct val="25000"/>
            </a:pPr>
            <a:r>
              <a:rPr lang="en-US" sz="1800"/>
              <a:t>2. Wipe the caliper components clean both before and after you use the caliper.</a:t>
            </a:r>
          </a:p>
          <a:p>
            <a:pPr>
              <a:buSzPct val="25000"/>
            </a:pPr>
            <a:r>
              <a:rPr lang="en-US" sz="1800"/>
              <a:t>3. Do NOT drop or otherwise mishandle the caliper. Doing so may damage or destroy the caliper.</a:t>
            </a:r>
          </a:p>
          <a:p>
            <a:endParaRPr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4</a:t>
            </a:fld>
            <a:endParaRPr lang="en-US" sz="1200"/>
          </a:p>
        </p:txBody>
      </p:sp>
      <p:sp>
        <p:nvSpPr>
          <p:cNvPr id="160" name="Shape 160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5</a:t>
            </a:fld>
            <a:endParaRPr lang="en-US" sz="1200"/>
          </a:p>
        </p:txBody>
      </p:sp>
      <p:sp>
        <p:nvSpPr>
          <p:cNvPr id="172" name="Shape 172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6</a:t>
            </a:fld>
            <a:endParaRPr lang="en-US" sz="1200"/>
          </a:p>
        </p:txBody>
      </p:sp>
      <p:sp>
        <p:nvSpPr>
          <p:cNvPr id="183" name="Shape 183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7</a:t>
            </a:fld>
            <a:endParaRPr lang="en-US" sz="1200"/>
          </a:p>
        </p:txBody>
      </p:sp>
      <p:sp>
        <p:nvSpPr>
          <p:cNvPr id="194" name="Shape 194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8</a:t>
            </a:fld>
            <a:endParaRPr lang="en-US" sz="1200"/>
          </a:p>
        </p:txBody>
      </p:sp>
      <p:sp>
        <p:nvSpPr>
          <p:cNvPr id="206" name="Shape 206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/>
              <a:t>Dial Calipers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00"/>
              <a:t>Project Lead The Way, Inc.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1000"/>
              <a:t>Copyright 2007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</a:pPr>
              <a:t>9</a:t>
            </a:fld>
            <a:endParaRPr lang="en-US" sz="1200"/>
          </a:p>
        </p:txBody>
      </p:sp>
      <p:sp>
        <p:nvSpPr>
          <p:cNvPr id="217" name="Shape 217"/>
          <p:cNvSpPr txBox="1"/>
          <p:nvPr/>
        </p:nvSpPr>
        <p:spPr>
          <a:xfrm>
            <a:off x="3261190" y="0"/>
            <a:ext cx="3761911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000"/>
              <a:t>Design and Drawing for Production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-US" sz="1200"/>
              <a:t>Unit 1 – Lesson 1.3 – Measurement and Statistics</a:t>
            </a: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400"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9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2130551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lvl="2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lvl="3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lvl="4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lvl="2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lvl="3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lvl="4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lvl="2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lvl="3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lvl="4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400"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9B9B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9B9B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9B9B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9B9B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9B9B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9B9B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9B9B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9B9B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4800" b="0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600">
                <a:solidFill>
                  <a:schemeClr val="lt1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1" name="Shape 61"/>
          <p:cNvCxnSpPr/>
          <p:nvPr/>
        </p:nvCxnSpPr>
        <p:spPr>
          <a:xfrm>
            <a:off x="685800" y="3398837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6" name="Shape 76"/>
          <p:cNvCxnSpPr/>
          <p:nvPr/>
        </p:nvCxnSpPr>
        <p:spPr>
          <a:xfrm>
            <a:off x="731837" y="4598987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1" name="Shape 91"/>
          <p:cNvCxnSpPr/>
          <p:nvPr/>
        </p:nvCxnSpPr>
        <p:spPr>
          <a:xfrm rot="5400000">
            <a:off x="2218531" y="4045742"/>
            <a:ext cx="4708524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9" name="Shape 109"/>
          <p:cNvCxnSpPr/>
          <p:nvPr/>
        </p:nvCxnSpPr>
        <p:spPr>
          <a:xfrm rot="5400000">
            <a:off x="-13492" y="3580606"/>
            <a:ext cx="5578475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6700"/>
            <a:ext cx="8610599" cy="59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2514600" y="152400"/>
            <a:ext cx="64769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80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Dial Calipers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 descr="42"/>
          <p:cNvPicPr preferRelativeResize="0"/>
          <p:nvPr/>
        </p:nvPicPr>
        <p:blipFill rotWithShape="1">
          <a:blip r:embed="rId3">
            <a:alphaModFix/>
          </a:blip>
          <a:srcRect b="8868"/>
          <a:stretch/>
        </p:blipFill>
        <p:spPr>
          <a:xfrm>
            <a:off x="0" y="0"/>
            <a:ext cx="9144000" cy="6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3678237" y="477837"/>
            <a:ext cx="52959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Inside measuring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 descr="5"/>
          <p:cNvPicPr preferRelativeResize="0"/>
          <p:nvPr/>
        </p:nvPicPr>
        <p:blipFill rotWithShape="1">
          <a:blip r:embed="rId3">
            <a:alphaModFix/>
          </a:blip>
          <a:srcRect b="9978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1828800" y="517525"/>
            <a:ext cx="54102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Step Measuring Faces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914400" y="4479925"/>
            <a:ext cx="80771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the faces between which stepped parallel surface distance can be measured.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 descr="43"/>
          <p:cNvPicPr preferRelativeResize="0"/>
          <p:nvPr/>
        </p:nvPicPr>
        <p:blipFill rotWithShape="1">
          <a:blip r:embed="rId3">
            <a:alphaModFix/>
          </a:blip>
          <a:srcRect b="9978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265112" y="5114925"/>
            <a:ext cx="2776536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Step Distance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 descr="4"/>
          <p:cNvPicPr preferRelativeResize="0"/>
          <p:nvPr/>
        </p:nvPicPr>
        <p:blipFill rotWithShape="1">
          <a:blip r:embed="rId3">
            <a:alphaModFix/>
          </a:blip>
          <a:srcRect b="12202"/>
          <a:stretch/>
        </p:blipFill>
        <p:spPr>
          <a:xfrm>
            <a:off x="0" y="0"/>
            <a:ext cx="9144000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1752600" y="746125"/>
            <a:ext cx="5714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Depth Measuring Faces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914400" y="4479925"/>
            <a:ext cx="7424737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the faces between which the depth of a hole can be measured.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 descr="44"/>
          <p:cNvPicPr preferRelativeResize="0"/>
          <p:nvPr/>
        </p:nvPicPr>
        <p:blipFill rotWithShape="1">
          <a:blip r:embed="rId3">
            <a:alphaModFix/>
          </a:blip>
          <a:srcRect b="9978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76200" y="6415087"/>
            <a:ext cx="88391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  Work piece is shown in section. Dial Caliper shortened for graphic purposes.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2360611" y="5730875"/>
            <a:ext cx="424338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Depth Measuring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6700"/>
            <a:ext cx="8610599" cy="59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381000" y="5715000"/>
            <a:ext cx="6324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Nomenclature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514600" y="152400"/>
            <a:ext cx="64769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80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Dial Calipers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 descr="16"/>
          <p:cNvPicPr preferRelativeResize="0"/>
          <p:nvPr/>
        </p:nvPicPr>
        <p:blipFill rotWithShape="1">
          <a:blip r:embed="rId3">
            <a:alphaModFix/>
          </a:blip>
          <a:srcRect b="10000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4038600" y="4022725"/>
            <a:ext cx="4800600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standard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inch dial caliper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measure slightly more than 6 inches.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 descr="29"/>
          <p:cNvPicPr preferRelativeResize="0"/>
          <p:nvPr/>
        </p:nvPicPr>
        <p:blipFill rotWithShape="1">
          <a:blip r:embed="rId3">
            <a:alphaModFix/>
          </a:blip>
          <a:srcRect b="10000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1600200" y="2955925"/>
            <a:ext cx="7391399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blade scale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shows each inch divided into 10 increments. Each increment equals one hundred thousandths (0.100”).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5867400" y="822325"/>
            <a:ext cx="16763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Blade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254000" y="3957637"/>
            <a:ext cx="80771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blade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immovable portion of the dial caliper.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287337" y="4992687"/>
            <a:ext cx="8077199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slider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moves along 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is used to adjust the distance between the measuring surfaces.</a:t>
            </a:r>
          </a:p>
        </p:txBody>
      </p:sp>
      <p:grpSp>
        <p:nvGrpSpPr>
          <p:cNvPr id="329" name="Shape 329"/>
          <p:cNvGrpSpPr/>
          <p:nvPr/>
        </p:nvGrpSpPr>
        <p:grpSpPr>
          <a:xfrm>
            <a:off x="3524250" y="676275"/>
            <a:ext cx="1600199" cy="1397000"/>
            <a:chOff x="3524250" y="676275"/>
            <a:chExt cx="1600199" cy="1397000"/>
          </a:xfrm>
        </p:grpSpPr>
        <p:sp>
          <p:nvSpPr>
            <p:cNvPr id="330" name="Shape 330"/>
            <p:cNvSpPr txBox="1"/>
            <p:nvPr/>
          </p:nvSpPr>
          <p:spPr>
            <a:xfrm>
              <a:off x="3524250" y="676275"/>
              <a:ext cx="1600199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Slider</a:t>
              </a:r>
            </a:p>
          </p:txBody>
        </p:sp>
        <p:cxnSp>
          <p:nvCxnSpPr>
            <p:cNvPr id="331" name="Shape 331"/>
            <p:cNvCxnSpPr/>
            <p:nvPr/>
          </p:nvCxnSpPr>
          <p:spPr>
            <a:xfrm flipH="1">
              <a:off x="3927475" y="1254125"/>
              <a:ext cx="504824" cy="819150"/>
            </a:xfrm>
            <a:prstGeom prst="straightConnector1">
              <a:avLst/>
            </a:prstGeom>
            <a:noFill/>
            <a:ln w="6350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sp>
        <p:nvSpPr>
          <p:cNvPr id="332" name="Shape 332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6324600" y="304800"/>
            <a:ext cx="18288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Pointer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038600" y="4343400"/>
            <a:ext cx="5105399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pointer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rotates within 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moves back-and-forth along 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6700"/>
            <a:ext cx="8610599" cy="59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304800" y="5638800"/>
            <a:ext cx="58674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General Information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514600" y="152400"/>
            <a:ext cx="64769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80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Dial Calipers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4343400" y="0"/>
            <a:ext cx="39623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Reference Edge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3687762" y="4186237"/>
            <a:ext cx="5124450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reference edge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keeps track of the larger increments (i.e. 0.100”) as 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moves along 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rack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9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/>
        </p:nvSpPr>
        <p:spPr>
          <a:xfrm>
            <a:off x="7391400" y="762000"/>
            <a:ext cx="14478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Rack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3624262" y="4419600"/>
            <a:ext cx="5233986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gear-toothed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rack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used to change linear motion (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slider)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rotary motion (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6700"/>
            <a:ext cx="8610599" cy="59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228600" y="5699125"/>
            <a:ext cx="78485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Reading the Inch Dial Caliper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2514600" y="152400"/>
            <a:ext cx="64769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80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Dial Calipers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 descr="30"/>
          <p:cNvPicPr preferRelativeResize="0"/>
          <p:nvPr/>
        </p:nvPicPr>
        <p:blipFill rotWithShape="1">
          <a:blip r:embed="rId3">
            <a:alphaModFix/>
          </a:blip>
          <a:srcRect b="11110"/>
          <a:stretch/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 descr="17"/>
          <p:cNvPicPr preferRelativeResize="0"/>
          <p:nvPr/>
        </p:nvPicPr>
        <p:blipFill rotWithShape="1">
          <a:blip r:embed="rId4">
            <a:alphaModFix/>
          </a:blip>
          <a:srcRect b="10000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457200" y="4175125"/>
            <a:ext cx="8537575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divided 100 times, with each graduation equaling one thousandth of an inch (0.001”).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 descr="18"/>
          <p:cNvPicPr preferRelativeResize="0"/>
          <p:nvPr/>
        </p:nvPicPr>
        <p:blipFill rotWithShape="1">
          <a:blip r:embed="rId3">
            <a:alphaModFix/>
          </a:blip>
          <a:srcRect b="10000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 descr="19"/>
          <p:cNvPicPr preferRelativeResize="0"/>
          <p:nvPr/>
        </p:nvPicPr>
        <p:blipFill rotWithShape="1">
          <a:blip r:embed="rId4">
            <a:alphaModFix/>
          </a:blip>
          <a:srcRect b="10000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 descr="20"/>
          <p:cNvPicPr preferRelativeResize="0"/>
          <p:nvPr/>
        </p:nvPicPr>
        <p:blipFill rotWithShape="1">
          <a:blip r:embed="rId5">
            <a:alphaModFix/>
          </a:blip>
          <a:srcRect b="8888"/>
          <a:stretch/>
        </p:blipFill>
        <p:spPr>
          <a:xfrm>
            <a:off x="0" y="0"/>
            <a:ext cx="9144000" cy="62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 descr="21"/>
          <p:cNvPicPr preferRelativeResize="0"/>
          <p:nvPr/>
        </p:nvPicPr>
        <p:blipFill rotWithShape="1">
          <a:blip r:embed="rId6">
            <a:alphaModFix/>
          </a:blip>
          <a:srcRect b="11110"/>
          <a:stretch/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 descr="22"/>
          <p:cNvPicPr preferRelativeResize="0"/>
          <p:nvPr/>
        </p:nvPicPr>
        <p:blipFill rotWithShape="1">
          <a:blip r:embed="rId7">
            <a:alphaModFix/>
          </a:blip>
          <a:srcRect b="12222"/>
          <a:stretch/>
        </p:blipFill>
        <p:spPr>
          <a:xfrm>
            <a:off x="0" y="0"/>
            <a:ext cx="9144000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/>
          <p:nvPr/>
        </p:nvSpPr>
        <p:spPr>
          <a:xfrm>
            <a:off x="304800" y="4022725"/>
            <a:ext cx="8610599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time 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pointer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completes one rotation, 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reference edge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slider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have moved the distance of one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blade scale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increment (0.100”).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hape 416" descr="calipers2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9525"/>
            <a:ext cx="6400799" cy="422751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228600" y="4191000"/>
            <a:ext cx="8763000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determine the outside diameter of this pipe section, the user must first identify how many inches are being shown on 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blade scale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Shape 427" descr="calipers2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850" y="0"/>
            <a:ext cx="5561012" cy="36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212725" y="3681412"/>
            <a:ext cx="8763000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reference edge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located between the 1 and 2 inch marks. So, the user makes a mental note…1 inch.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7239000" y="2209800"/>
            <a:ext cx="1904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1.000”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7239000" y="2803525"/>
            <a:ext cx="1904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0.400”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104775" y="4694237"/>
            <a:ext cx="9039225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user then identifies how many 0.1” increment marks are showing to the right of the last inch mark.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case, there are 4…or 0.400”.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 descr="calipers2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287" y="0"/>
            <a:ext cx="6584949" cy="422751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228600" y="4191000"/>
            <a:ext cx="8763000" cy="158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the user looks at 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pointer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see how many thousandths it is pointing to.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case, it is pointing to 37…or 0.037”.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7256461" y="1965325"/>
            <a:ext cx="1887537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1.000”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7239000" y="2481261"/>
            <a:ext cx="1904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0.400”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7229475" y="3005136"/>
            <a:ext cx="1914525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0.037”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177800" y="5748337"/>
            <a:ext cx="5867400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user then adds the three values together…</a:t>
            </a:r>
          </a:p>
        </p:txBody>
      </p:sp>
      <p:grpSp>
        <p:nvGrpSpPr>
          <p:cNvPr id="447" name="Shape 447"/>
          <p:cNvGrpSpPr/>
          <p:nvPr/>
        </p:nvGrpSpPr>
        <p:grpSpPr>
          <a:xfrm>
            <a:off x="6781800" y="3038475"/>
            <a:ext cx="2057399" cy="701674"/>
            <a:chOff x="6781800" y="3413125"/>
            <a:chExt cx="2057399" cy="701674"/>
          </a:xfrm>
        </p:grpSpPr>
        <p:cxnSp>
          <p:nvCxnSpPr>
            <p:cNvPr id="448" name="Shape 448"/>
            <p:cNvCxnSpPr/>
            <p:nvPr/>
          </p:nvCxnSpPr>
          <p:spPr>
            <a:xfrm>
              <a:off x="6858000" y="4038600"/>
              <a:ext cx="1981199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49" name="Shape 449"/>
            <p:cNvSpPr txBox="1"/>
            <p:nvPr/>
          </p:nvSpPr>
          <p:spPr>
            <a:xfrm>
              <a:off x="6781800" y="3413125"/>
              <a:ext cx="533399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</a:p>
          </p:txBody>
        </p:sp>
      </p:grpSp>
      <p:sp>
        <p:nvSpPr>
          <p:cNvPr id="450" name="Shape 450"/>
          <p:cNvSpPr txBox="1"/>
          <p:nvPr/>
        </p:nvSpPr>
        <p:spPr>
          <a:xfrm>
            <a:off x="7248525" y="3611562"/>
            <a:ext cx="1752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1.437”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hape 460" descr="calipers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487" y="50"/>
            <a:ext cx="6705599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/>
        </p:nvSpPr>
        <p:spPr>
          <a:xfrm>
            <a:off x="381000" y="5105400"/>
            <a:ext cx="54102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wide is the block?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8072411" y="6132562"/>
            <a:ext cx="1071599" cy="7253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Practice Time</a:t>
            </a: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1262" y="1504950"/>
            <a:ext cx="6073775" cy="5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Shape 473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838200" y="4038600"/>
            <a:ext cx="7772400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Dial Calipers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arguably the most common and versatile of all the precision measuring tools used by engineers and manufacturers.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15"/>
          <p:cNvPicPr preferRelativeResize="0"/>
          <p:nvPr/>
        </p:nvPicPr>
        <p:blipFill rotWithShape="1">
          <a:blip r:embed="rId3">
            <a:alphaModFix/>
          </a:blip>
          <a:srcRect b="9978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228600" y="5715000"/>
            <a:ext cx="78485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 Types of Measurements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2514600" y="152400"/>
            <a:ext cx="64769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80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Dial Calipers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 descr="1"/>
          <p:cNvPicPr preferRelativeResize="0"/>
          <p:nvPr/>
        </p:nvPicPr>
        <p:blipFill rotWithShape="1">
          <a:blip r:embed="rId3">
            <a:alphaModFix/>
          </a:blip>
          <a:srcRect b="8868"/>
          <a:stretch/>
        </p:blipFill>
        <p:spPr>
          <a:xfrm>
            <a:off x="0" y="0"/>
            <a:ext cx="9144000" cy="6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533400" y="4403725"/>
            <a:ext cx="81533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 calipers are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perform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common measurements on parts…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 descr="1"/>
          <p:cNvPicPr preferRelativeResize="0"/>
          <p:nvPr/>
        </p:nvPicPr>
        <p:blipFill rotWithShape="1">
          <a:blip r:embed="rId3">
            <a:alphaModFix/>
          </a:blip>
          <a:srcRect b="11089"/>
          <a:stretch/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295400" y="3962400"/>
            <a:ext cx="6858000" cy="2443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Diameter or Object Thickness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Diameter or Space Width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Distance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>
                <a:schemeClr val="accent2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Hole Depth 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2"/>
          <p:cNvPicPr preferRelativeResize="0"/>
          <p:nvPr/>
        </p:nvPicPr>
        <p:blipFill rotWithShape="1">
          <a:blip r:embed="rId3">
            <a:alphaModFix/>
          </a:blip>
          <a:srcRect b="9978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1828800" y="4479925"/>
            <a:ext cx="60197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Outside Measuring Faces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966787" y="5226050"/>
            <a:ext cx="7720011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the faces between which outside length or diameter is measured.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 descr="41"/>
          <p:cNvPicPr preferRelativeResize="0"/>
          <p:nvPr/>
        </p:nvPicPr>
        <p:blipFill rotWithShape="1">
          <a:blip r:embed="rId3">
            <a:alphaModFix/>
          </a:blip>
          <a:srcRect b="9978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0" y="5018087"/>
            <a:ext cx="538003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Outside Diameter of object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 descr="3"/>
          <p:cNvPicPr preferRelativeResize="0"/>
          <p:nvPr/>
        </p:nvPicPr>
        <p:blipFill rotWithShape="1">
          <a:blip r:embed="rId3">
            <a:alphaModFix/>
          </a:blip>
          <a:srcRect b="9978"/>
          <a:stretch/>
        </p:blipFill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1676400" y="304800"/>
            <a:ext cx="58674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Inside Measuring Faces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914400" y="4479925"/>
            <a:ext cx="8077199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the faces between which inside diameter or space width (i.e., slot width) is measured.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8072436" y="6132512"/>
            <a:ext cx="1071561" cy="7254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 i="0" u="none" strike="noStrike" cap="none">
              <a:solidFill>
                <a:srgbClr val="00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1408</Words>
  <Application>Microsoft Office PowerPoint</Application>
  <PresentationFormat>On-screen Show (4:3)</PresentationFormat>
  <Paragraphs>243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Clarity</vt:lpstr>
      <vt:lpstr>1_Clarity</vt:lpstr>
      <vt:lpstr>2_Clarity</vt:lpstr>
      <vt:lpstr>3_Clarity</vt:lpstr>
      <vt:lpstr>4_Clarity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Nigro</dc:creator>
  <cp:lastModifiedBy>Diana Nigro</cp:lastModifiedBy>
  <cp:revision>1</cp:revision>
  <cp:lastPrinted>2017-05-01T15:57:41Z</cp:lastPrinted>
  <dcterms:modified xsi:type="dcterms:W3CDTF">2017-05-01T15:58:06Z</dcterms:modified>
</cp:coreProperties>
</file>